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ver graphic 70%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5953125"/>
            <a:ext cx="84963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55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231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680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378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418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978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454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251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15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78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348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NZ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  <p:pic>
        <p:nvPicPr>
          <p:cNvPr id="1028" name="Picture 6" descr="cover graphic 70%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5953125"/>
            <a:ext cx="84963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6399213"/>
            <a:ext cx="544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928992" cy="2018655"/>
          </a:xfrm>
        </p:spPr>
        <p:txBody>
          <a:bodyPr/>
          <a:lstStyle/>
          <a:p>
            <a:r>
              <a:rPr lang="en-US" altLang="en-US" dirty="0" smtClean="0"/>
              <a:t>National Airspace and Navigation Plan</a:t>
            </a:r>
            <a:endParaRPr lang="en-NZ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Next Steps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Lisa Sheppard 13 August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dirty="0" smtClean="0"/>
              <a:t>Technological changes</a:t>
            </a:r>
          </a:p>
          <a:p>
            <a:pPr>
              <a:spcAft>
                <a:spcPts val="600"/>
              </a:spcAft>
            </a:pP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International response: ICAO, other States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Global Navigation Plan and sub documents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Other countries – </a:t>
            </a:r>
            <a:r>
              <a:rPr lang="en-US" sz="1800" dirty="0" err="1" smtClean="0"/>
              <a:t>NextGen</a:t>
            </a:r>
            <a:r>
              <a:rPr lang="en-US" sz="1800" dirty="0" smtClean="0"/>
              <a:t> (US) Single European Sky, Asia Pacific Seamless ATM Plan, plus individual countries</a:t>
            </a:r>
          </a:p>
          <a:p>
            <a:pPr>
              <a:spcAft>
                <a:spcPts val="600"/>
              </a:spcAft>
            </a:pP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New Zealand response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National Airspace Policy April </a:t>
            </a:r>
            <a:r>
              <a:rPr lang="en-US" sz="1800" dirty="0" smtClean="0"/>
              <a:t>2011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National Airspace and Navigation Plan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/>
              <a:t> </a:t>
            </a:r>
            <a:r>
              <a:rPr lang="en-US" sz="1400" dirty="0"/>
              <a:t>8 cross sector working groups in navigation, surveillance, communications, information, ATM, Airspace, Aerodromes, Meteorological Services</a:t>
            </a:r>
          </a:p>
          <a:p>
            <a:pPr lvl="2">
              <a:spcAft>
                <a:spcPts val="600"/>
              </a:spcAft>
            </a:pPr>
            <a:r>
              <a:rPr lang="en-US" sz="1400" dirty="0"/>
              <a:t>Completion of draft papers in each area June 2013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76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Finishing the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2000" b="1" dirty="0" smtClean="0"/>
              <a:t>31 </a:t>
            </a:r>
            <a:r>
              <a:rPr lang="en-GB" sz="2000" b="1" dirty="0"/>
              <a:t>August:</a:t>
            </a:r>
            <a:r>
              <a:rPr lang="en-GB" sz="2000" dirty="0"/>
              <a:t>  Internal and key stakeholder peer review </a:t>
            </a:r>
            <a:endParaRPr lang="en-GB" sz="2000" dirty="0" smtClean="0"/>
          </a:p>
          <a:p>
            <a:pPr>
              <a:spcAft>
                <a:spcPts val="1200"/>
              </a:spcAft>
            </a:pPr>
            <a:r>
              <a:rPr lang="en-GB" sz="2000" b="1" dirty="0" smtClean="0"/>
              <a:t>17 </a:t>
            </a:r>
            <a:r>
              <a:rPr lang="en-GB" sz="2000" b="1" dirty="0"/>
              <a:t>September:</a:t>
            </a:r>
            <a:r>
              <a:rPr lang="en-GB" sz="2000" dirty="0"/>
              <a:t>  Ministerial approval for consultation</a:t>
            </a:r>
            <a:endParaRPr lang="en-NZ" sz="2000" dirty="0"/>
          </a:p>
          <a:p>
            <a:pPr>
              <a:spcAft>
                <a:spcPts val="1200"/>
              </a:spcAft>
            </a:pPr>
            <a:r>
              <a:rPr lang="en-GB" sz="2000" b="1" dirty="0"/>
              <a:t>30 September – 30 November:</a:t>
            </a:r>
            <a:r>
              <a:rPr lang="en-GB" sz="2000" dirty="0"/>
              <a:t>  Consultation, including workshops across the country </a:t>
            </a:r>
            <a:endParaRPr lang="en-GB" sz="2000" dirty="0" smtClean="0"/>
          </a:p>
          <a:p>
            <a:pPr>
              <a:spcAft>
                <a:spcPts val="1200"/>
              </a:spcAft>
            </a:pPr>
            <a:r>
              <a:rPr lang="en-GB" sz="2000" b="1" dirty="0" smtClean="0"/>
              <a:t>30 </a:t>
            </a:r>
            <a:r>
              <a:rPr lang="en-GB" sz="2000" b="1" dirty="0"/>
              <a:t>November:</a:t>
            </a:r>
            <a:r>
              <a:rPr lang="en-GB" sz="2000" dirty="0"/>
              <a:t>  Detailed analysis of the proposed plan complete, including economic analysis, change management assessment and risk </a:t>
            </a:r>
            <a:r>
              <a:rPr lang="en-GB" sz="2000" dirty="0" smtClean="0"/>
              <a:t>assessment</a:t>
            </a:r>
          </a:p>
          <a:p>
            <a:pPr>
              <a:spcAft>
                <a:spcPts val="1200"/>
              </a:spcAft>
            </a:pPr>
            <a:r>
              <a:rPr lang="en-GB" sz="2000" b="1" dirty="0" smtClean="0"/>
              <a:t>December-January</a:t>
            </a:r>
            <a:r>
              <a:rPr lang="en-GB" sz="2000" dirty="0" smtClean="0"/>
              <a:t> </a:t>
            </a:r>
            <a:r>
              <a:rPr lang="en-GB" sz="2000" dirty="0"/>
              <a:t>– Authority approval of the final Plan and analysis</a:t>
            </a:r>
            <a:endParaRPr lang="en-NZ" sz="2000" dirty="0"/>
          </a:p>
          <a:p>
            <a:pPr>
              <a:spcAft>
                <a:spcPts val="1200"/>
              </a:spcAft>
            </a:pPr>
            <a:r>
              <a:rPr lang="en-GB" sz="2000" b="1" dirty="0"/>
              <a:t>28 February 2014:</a:t>
            </a:r>
            <a:r>
              <a:rPr lang="en-GB" sz="2000" dirty="0"/>
              <a:t>  Ministerial approval of the final Plan and </a:t>
            </a:r>
            <a:r>
              <a:rPr lang="en-GB" sz="2000" dirty="0" smtClean="0"/>
              <a:t>on-going Implementation project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850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content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b="1" i="1" dirty="0" smtClean="0"/>
              <a:t>provide </a:t>
            </a:r>
            <a:r>
              <a:rPr lang="en-NZ" b="1" i="1" dirty="0"/>
              <a:t>clear direction on the safe, cohesive, efficient and collaborative management of New Zealand’s airspace over the next </a:t>
            </a:r>
            <a:r>
              <a:rPr lang="en-NZ" b="1" i="1" dirty="0" smtClean="0"/>
              <a:t>decade</a:t>
            </a:r>
            <a:endParaRPr lang="en-NZ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Simplify language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Develop overall objectives, principles and performance criteria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Align chapters to same level of detail and structure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Summary tables to integrate direction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Analysis – technical and peer review, consultation, economic, risk analysis, change management analysis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419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2000" dirty="0" smtClean="0"/>
              <a:t>Overview tables provided today</a:t>
            </a:r>
          </a:p>
          <a:p>
            <a:pPr marL="342900" lvl="1" indent="-342900">
              <a:buFont typeface="Arial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sz="2000" dirty="0" smtClean="0"/>
              <a:t>Full document provided for review by 15 August</a:t>
            </a:r>
          </a:p>
          <a:p>
            <a:pPr marL="342900" lvl="1" indent="-342900">
              <a:buFont typeface="Arial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sz="2000" dirty="0" smtClean="0"/>
              <a:t>Individual meetings to identify key issues</a:t>
            </a:r>
          </a:p>
          <a:p>
            <a:pPr marL="342900" lvl="1" indent="-342900">
              <a:buFont typeface="Arial" charset="0"/>
              <a:buChar char="•"/>
            </a:pPr>
            <a:endParaRPr lang="en-US" sz="2000" dirty="0"/>
          </a:p>
          <a:p>
            <a:pPr marL="342900" lvl="1" indent="-342900">
              <a:buFont typeface="Arial" charset="0"/>
              <a:buChar char="•"/>
            </a:pPr>
            <a:r>
              <a:rPr lang="en-US" sz="2000" dirty="0"/>
              <a:t>Industry overview workshop </a:t>
            </a:r>
            <a:r>
              <a:rPr lang="en-US" sz="2000" dirty="0" smtClean="0"/>
              <a:t> on 26 August</a:t>
            </a:r>
          </a:p>
          <a:p>
            <a:pPr marL="342900" lvl="1" indent="-342900">
              <a:buFont typeface="Arial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sz="2000" dirty="0" smtClean="0"/>
              <a:t>Revised document provided 28 August (2 day turnaround)</a:t>
            </a:r>
          </a:p>
          <a:p>
            <a:pPr marL="342900" lvl="1" indent="-342900">
              <a:buFont typeface="Arial" charset="0"/>
              <a:buChar char="•"/>
            </a:pPr>
            <a:endParaRPr lang="en-US" sz="2000" dirty="0"/>
          </a:p>
          <a:p>
            <a:r>
              <a:rPr lang="en-US" sz="2000" dirty="0" smtClean="0"/>
              <a:t>Document ready for next stage (ministerial approval for Consultation) 31 August</a:t>
            </a:r>
          </a:p>
        </p:txBody>
      </p:sp>
    </p:spTree>
    <p:extLst>
      <p:ext uri="{BB962C8B-B14F-4D97-AF65-F5344CB8AC3E}">
        <p14:creationId xmlns:p14="http://schemas.microsoft.com/office/powerpoint/2010/main" val="310271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24536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GB" sz="2000" dirty="0"/>
              <a:t>When new ground and aircraft equipment upgrades will be required, and what airspace these requirements should apply </a:t>
            </a:r>
            <a:r>
              <a:rPr lang="en-GB" sz="2000" dirty="0" smtClean="0"/>
              <a:t>to </a:t>
            </a:r>
            <a:endParaRPr lang="en-NZ" sz="2000" dirty="0"/>
          </a:p>
          <a:p>
            <a:pPr lvl="0">
              <a:spcAft>
                <a:spcPts val="600"/>
              </a:spcAft>
            </a:pPr>
            <a:r>
              <a:rPr lang="en-GB" sz="2000" dirty="0" smtClean="0"/>
              <a:t>What </a:t>
            </a:r>
            <a:r>
              <a:rPr lang="en-GB" sz="2000" dirty="0"/>
              <a:t>level of system redundancy should be provided via existing ground-based navigation </a:t>
            </a:r>
            <a:r>
              <a:rPr lang="en-GB" sz="2000" dirty="0" smtClean="0"/>
              <a:t>aids</a:t>
            </a:r>
          </a:p>
          <a:p>
            <a:pPr lvl="0">
              <a:spcAft>
                <a:spcPts val="600"/>
              </a:spcAft>
            </a:pPr>
            <a:r>
              <a:rPr lang="en-GB" sz="2000" dirty="0" smtClean="0"/>
              <a:t>Human factors: procedural, training and cultural changes required</a:t>
            </a:r>
          </a:p>
          <a:p>
            <a:pPr lvl="0">
              <a:spcAft>
                <a:spcPts val="600"/>
              </a:spcAft>
            </a:pPr>
            <a:r>
              <a:rPr lang="en-GB" sz="2000" dirty="0" smtClean="0"/>
              <a:t>Diverse aircraft fleet, level of current equipage – how to make the transition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Capacity of the regulator, suppliers and </a:t>
            </a:r>
            <a:r>
              <a:rPr lang="en-GB" sz="2000" dirty="0" smtClean="0"/>
              <a:t>engineers</a:t>
            </a:r>
            <a:endParaRPr lang="en-NZ" sz="2000" dirty="0"/>
          </a:p>
          <a:p>
            <a:pPr lvl="0">
              <a:spcAft>
                <a:spcPts val="600"/>
              </a:spcAft>
            </a:pPr>
            <a:r>
              <a:rPr lang="en-GB" sz="2000" dirty="0" smtClean="0"/>
              <a:t>How </a:t>
            </a:r>
            <a:r>
              <a:rPr lang="en-GB" sz="2000" dirty="0"/>
              <a:t>to address environmental issues that may result from technological </a:t>
            </a:r>
            <a:r>
              <a:rPr lang="en-GB" sz="2000" dirty="0" smtClean="0"/>
              <a:t>changes</a:t>
            </a:r>
          </a:p>
          <a:p>
            <a:pPr lvl="0">
              <a:spcAft>
                <a:spcPts val="600"/>
              </a:spcAft>
            </a:pPr>
            <a:r>
              <a:rPr lang="en-GB" sz="2000" dirty="0" smtClean="0"/>
              <a:t>How to manage risks </a:t>
            </a:r>
            <a:r>
              <a:rPr lang="en-GB" sz="2000" dirty="0"/>
              <a:t>associated with change.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977814474"/>
      </p:ext>
    </p:extLst>
  </p:cSld>
  <p:clrMapOvr>
    <a:masterClrMapping/>
  </p:clrMapOvr>
</p:sld>
</file>

<file path=ppt/theme/theme1.xml><?xml version="1.0" encoding="utf-8"?>
<a:theme xmlns:a="http://schemas.openxmlformats.org/drawingml/2006/main" name="CAA Office Theme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9AA898E39F4B4191F7BDC9BD40A941" ma:contentTypeVersion="0" ma:contentTypeDescription="Create a new document." ma:contentTypeScope="" ma:versionID="c5224dbd3f767001e75795629067713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2B0406-32A9-4CCC-90BA-B84F1579E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A666BC1-BA4E-4A16-ACEF-C91D45F9F3C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2DA0616-F7FF-4AD5-A02E-EDF291C8DD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CAA Office Theme White background</Template>
  <TotalTime>341</TotalTime>
  <Words>371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CAA Office Theme White background</vt:lpstr>
      <vt:lpstr>National Airspace and Navigation Plan</vt:lpstr>
      <vt:lpstr>Background</vt:lpstr>
      <vt:lpstr>Next Steps – Finishing the Plan</vt:lpstr>
      <vt:lpstr>Plan content</vt:lpstr>
      <vt:lpstr>Peer review</vt:lpstr>
      <vt:lpstr>Key issues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Airspace and Navigation Plan</dc:title>
  <dc:creator>Lisa Sheppard</dc:creator>
  <cp:lastModifiedBy>Lisa Sheppard</cp:lastModifiedBy>
  <cp:revision>16</cp:revision>
  <dcterms:created xsi:type="dcterms:W3CDTF">2013-08-07T02:55:59Z</dcterms:created>
  <dcterms:modified xsi:type="dcterms:W3CDTF">2013-08-13T22:07:00Z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0x010100889AA898E39F4B4191F7BDC9BD40A941</vt:lpwstr>
  </property>
</Properties>
</file>